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00" autoAdjust="0"/>
  </p:normalViewPr>
  <p:slideViewPr>
    <p:cSldViewPr>
      <p:cViewPr varScale="1">
        <p:scale>
          <a:sx n="57" d="100"/>
          <a:sy n="5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B93AB-3871-46D3-BEDB-2E8343B08A8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77E39-F64C-4FC3-9381-15EF6BB6E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7E39-F64C-4FC3-9381-15EF6BB6E1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7E39-F64C-4FC3-9381-15EF6BB6E1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7E39-F64C-4FC3-9381-15EF6BB6E1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7E39-F64C-4FC3-9381-15EF6BB6E1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1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7E39-F64C-4FC3-9381-15EF6BB6E1A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1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" y="0"/>
            <a:ext cx="91085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0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2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1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dobe Devanagari" pitchFamily="18" charset="0"/>
                <a:cs typeface="Adobe Devanagari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0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8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5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5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3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4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1523999"/>
            <a:ext cx="70866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82B5-3E3C-4E39-8A74-FADFCCE5D57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7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dobe Gothic Std B" pitchFamily="34" charset="-128"/>
          <a:ea typeface="Adobe Gothic Std B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981200"/>
          </a:xfrm>
        </p:spPr>
        <p:txBody>
          <a:bodyPr>
            <a:prstTxWarp prst="textCascadeUp">
              <a:avLst>
                <a:gd name="adj" fmla="val 53523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Makes A Church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Boasting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2 Thessalonians 1:1-5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All Scripture quotations are from the </a:t>
            </a:r>
            <a:r>
              <a:rPr lang="en-US" dirty="0" err="1" smtClean="0">
                <a:solidFill>
                  <a:schemeClr val="bg2"/>
                </a:solidFill>
              </a:rPr>
              <a:t>NKJV</a:t>
            </a:r>
            <a:r>
              <a:rPr lang="en-US" dirty="0" smtClean="0">
                <a:solidFill>
                  <a:schemeClr val="bg2"/>
                </a:solidFill>
              </a:rPr>
              <a:t> unless noted.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3048000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7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Reasons To Boast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anose="05020102010507070707" pitchFamily="18" charset="2"/>
              <a:buChar char=""/>
            </a:pPr>
            <a:r>
              <a:rPr lang="en-US" dirty="0" smtClean="0"/>
              <a:t>Size of membership</a:t>
            </a:r>
          </a:p>
          <a:p>
            <a:pPr>
              <a:buFont typeface="Wingdings 2" panose="05020102010507070707" pitchFamily="18" charset="2"/>
              <a:buChar char=""/>
            </a:pPr>
            <a:r>
              <a:rPr lang="en-US" dirty="0" smtClean="0"/>
              <a:t>Rate of numerical growth</a:t>
            </a:r>
          </a:p>
          <a:p>
            <a:pPr>
              <a:buFont typeface="Wingdings 2" panose="05020102010507070707" pitchFamily="18" charset="2"/>
              <a:buChar char=""/>
            </a:pPr>
            <a:r>
              <a:rPr lang="en-US" dirty="0" smtClean="0"/>
              <a:t>Affluence of the membership</a:t>
            </a:r>
          </a:p>
          <a:p>
            <a:pPr>
              <a:buFont typeface="Wingdings 2" panose="05020102010507070707" pitchFamily="18" charset="2"/>
              <a:buChar char=""/>
            </a:pPr>
            <a:r>
              <a:rPr lang="en-US" dirty="0"/>
              <a:t>P</a:t>
            </a:r>
            <a:r>
              <a:rPr lang="en-US" dirty="0" smtClean="0"/>
              <a:t>rograms offered by the church</a:t>
            </a:r>
          </a:p>
          <a:p>
            <a:pPr>
              <a:buFont typeface="Wingdings 2" panose="05020102010507070707" pitchFamily="18" charset="2"/>
              <a:buChar char=""/>
            </a:pPr>
            <a:r>
              <a:rPr lang="en-US" dirty="0" smtClean="0"/>
              <a:t>Positive view the world has of the church</a:t>
            </a:r>
          </a:p>
          <a:p>
            <a:pPr>
              <a:buFont typeface="Wingdings 2" panose="05020102010507070707" pitchFamily="18" charset="2"/>
              <a:buChar char=""/>
            </a:pPr>
            <a:r>
              <a:rPr lang="en-US" dirty="0" smtClean="0"/>
              <a:t>Positive view the church has of the church</a:t>
            </a:r>
          </a:p>
          <a:p>
            <a:pPr>
              <a:buFont typeface="Wingdings 2" panose="05020102010507070707" pitchFamily="18" charset="2"/>
              <a:buChar char=""/>
            </a:pPr>
            <a:r>
              <a:rPr lang="en-US" dirty="0"/>
              <a:t>P</a:t>
            </a:r>
            <a:r>
              <a:rPr lang="en-US" dirty="0" smtClean="0"/>
              <a:t>opularity of the preacher</a:t>
            </a:r>
          </a:p>
          <a:p>
            <a:pPr>
              <a:buFont typeface="Wingdings 2" panose="05020102010507070707" pitchFamily="18" charset="2"/>
              <a:buChar char=""/>
            </a:pPr>
            <a:r>
              <a:rPr lang="en-US" dirty="0"/>
              <a:t>S</a:t>
            </a:r>
            <a:r>
              <a:rPr lang="en-US" dirty="0" smtClean="0"/>
              <a:t>ize or splendor of the building</a:t>
            </a:r>
          </a:p>
          <a:p>
            <a:pPr>
              <a:buFont typeface="Wingdings 2" panose="05020102010507070707" pitchFamily="18" charset="2"/>
              <a:buChar char=""/>
            </a:pPr>
            <a:r>
              <a:rPr lang="en-US" dirty="0"/>
              <a:t>L</a:t>
            </a:r>
            <a:r>
              <a:rPr lang="en-US" dirty="0" smtClean="0"/>
              <a:t>ocation of the building</a:t>
            </a:r>
          </a:p>
          <a:p>
            <a:pPr>
              <a:buFont typeface="Wingdings 2" panose="05020102010507070707" pitchFamily="18" charset="2"/>
              <a:buChar char=""/>
            </a:pPr>
            <a:r>
              <a:rPr lang="en-US" dirty="0"/>
              <a:t>T</a:t>
            </a:r>
            <a:r>
              <a:rPr lang="en-US" dirty="0" smtClean="0"/>
              <a:t>echnological savvy of the worship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671289" y="1600200"/>
            <a:ext cx="2278355" cy="60960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Adopted &amp; Redeemed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baseline="30000" dirty="0" smtClean="0">
                <a:solidFill>
                  <a:srgbClr val="FFC000"/>
                </a:solidFill>
              </a:rPr>
              <a:t>1</a:t>
            </a:r>
            <a:r>
              <a:rPr lang="en-US" dirty="0" smtClean="0"/>
              <a:t>  “Paul, Silvanus, and Timothy, </a:t>
            </a:r>
            <a:r>
              <a:rPr lang="en-US" dirty="0" smtClean="0">
                <a:solidFill>
                  <a:schemeClr val="accent3"/>
                </a:solidFill>
              </a:rPr>
              <a:t>To the church </a:t>
            </a:r>
            <a:r>
              <a:rPr lang="en-US" dirty="0" smtClean="0"/>
              <a:t>of the Thessalonians in God </a:t>
            </a:r>
            <a:r>
              <a:rPr lang="en-US" b="1" dirty="0" smtClean="0">
                <a:solidFill>
                  <a:srgbClr val="FFFF00"/>
                </a:solidFill>
              </a:rPr>
              <a:t>OUR</a:t>
            </a:r>
            <a:r>
              <a:rPr lang="en-US" dirty="0" smtClean="0"/>
              <a:t> Father and the Lord Jesus Christ:</a:t>
            </a:r>
          </a:p>
          <a:p>
            <a:pPr marL="0" indent="0">
              <a:buNone/>
            </a:pPr>
            <a:r>
              <a:rPr lang="en-US" baseline="30000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3"/>
                </a:solidFill>
              </a:rPr>
              <a:t>Grace to you and peace from God </a:t>
            </a:r>
            <a:r>
              <a:rPr lang="en-US" b="1" dirty="0" smtClean="0">
                <a:solidFill>
                  <a:srgbClr val="FFFF00"/>
                </a:solidFill>
              </a:rPr>
              <a:t>OUR</a:t>
            </a:r>
            <a:r>
              <a:rPr lang="en-US" dirty="0" smtClean="0"/>
              <a:t> Father and the Lord Jesus Christ.”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38200" y="4343400"/>
            <a:ext cx="7620000" cy="2047220"/>
            <a:chOff x="838200" y="4343400"/>
            <a:chExt cx="7620000" cy="2047220"/>
          </a:xfrm>
        </p:grpSpPr>
        <p:sp>
          <p:nvSpPr>
            <p:cNvPr id="7" name="8-Point Star 6"/>
            <p:cNvSpPr/>
            <p:nvPr/>
          </p:nvSpPr>
          <p:spPr>
            <a:xfrm>
              <a:off x="838200" y="4343400"/>
              <a:ext cx="7620000" cy="2047220"/>
            </a:xfrm>
            <a:prstGeom prst="star8">
              <a:avLst/>
            </a:prstGeom>
            <a:ln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 God &amp; Jesus</a:t>
              </a:r>
              <a:endParaRPr lang="en-US" sz="4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66999" y="5486400"/>
              <a:ext cx="3962400" cy="523220"/>
            </a:xfrm>
            <a:prstGeom prst="rect">
              <a:avLst/>
            </a:prstGeom>
            <a:ln w="3175">
              <a:noFill/>
              <a:prstDash val="lgDashDot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spc="-15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THE CHURCH</a:t>
              </a:r>
              <a:endParaRPr lang="en-US" sz="28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47937" y="5105400"/>
              <a:ext cx="6600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Grace						Peace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943600" y="5486400"/>
              <a:ext cx="914400" cy="2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362200" y="5486400"/>
              <a:ext cx="914400" cy="2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3505200" y="2209800"/>
            <a:ext cx="4572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9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mph" presetSubtype="2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1" cy="2819400"/>
          </a:xfrm>
        </p:spPr>
        <p:txBody>
          <a:bodyPr/>
          <a:lstStyle/>
          <a:p>
            <a:pPr marL="0" indent="0">
              <a:buNone/>
            </a:pPr>
            <a:r>
              <a:rPr lang="en-US" baseline="30000" dirty="0">
                <a:solidFill>
                  <a:srgbClr val="FFFF00"/>
                </a:solidFill>
                <a:latin typeface="Book Antiqua" panose="02040602050305030304" pitchFamily="18" charset="0"/>
              </a:rPr>
              <a:t>4</a:t>
            </a:r>
            <a:r>
              <a:rPr lang="en-US" dirty="0"/>
              <a:t>  There is </a:t>
            </a:r>
            <a:r>
              <a:rPr lang="en-US" u="sng" dirty="0">
                <a:solidFill>
                  <a:schemeClr val="bg1"/>
                </a:solidFill>
              </a:rPr>
              <a:t>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body</a:t>
            </a:r>
            <a:r>
              <a:rPr lang="en-US" dirty="0"/>
              <a:t> and </a:t>
            </a:r>
            <a:r>
              <a:rPr lang="en-US" u="sng" dirty="0">
                <a:solidFill>
                  <a:schemeClr val="bg1"/>
                </a:solidFill>
              </a:rPr>
              <a:t>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Spirit</a:t>
            </a:r>
            <a:r>
              <a:rPr lang="en-US" dirty="0"/>
              <a:t>, just as you were called in </a:t>
            </a:r>
            <a:r>
              <a:rPr lang="en-US" u="sng" dirty="0">
                <a:solidFill>
                  <a:schemeClr val="bg1"/>
                </a:solidFill>
              </a:rPr>
              <a:t>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hope</a:t>
            </a:r>
            <a:r>
              <a:rPr lang="en-US" dirty="0"/>
              <a:t> of your calling;</a:t>
            </a:r>
          </a:p>
          <a:p>
            <a:pPr marL="0" indent="0">
              <a:buNone/>
            </a:pPr>
            <a:r>
              <a:rPr lang="en-US" baseline="30000" dirty="0">
                <a:solidFill>
                  <a:srgbClr val="FFFF00"/>
                </a:solidFill>
                <a:latin typeface="Book Antiqua" panose="02040602050305030304" pitchFamily="18" charset="0"/>
              </a:rPr>
              <a:t>5</a:t>
            </a:r>
            <a:r>
              <a:rPr lang="en-US" dirty="0"/>
              <a:t>  </a:t>
            </a:r>
            <a:r>
              <a:rPr lang="en-US" u="sng" dirty="0">
                <a:solidFill>
                  <a:schemeClr val="bg1"/>
                </a:solidFill>
              </a:rPr>
              <a:t>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Lord</a:t>
            </a:r>
            <a:r>
              <a:rPr lang="en-US" dirty="0"/>
              <a:t>, </a:t>
            </a:r>
            <a:r>
              <a:rPr lang="en-US" u="sng" dirty="0">
                <a:solidFill>
                  <a:schemeClr val="bg1"/>
                </a:solidFill>
              </a:rPr>
              <a:t>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faith</a:t>
            </a:r>
            <a:r>
              <a:rPr lang="en-US" dirty="0"/>
              <a:t>, </a:t>
            </a:r>
            <a:r>
              <a:rPr lang="en-US" u="sng" dirty="0">
                <a:solidFill>
                  <a:schemeClr val="bg1"/>
                </a:solidFill>
              </a:rPr>
              <a:t>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baptism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baseline="30000" dirty="0">
                <a:solidFill>
                  <a:srgbClr val="FFFF00"/>
                </a:solidFill>
                <a:latin typeface="Book Antiqua" panose="02040602050305030304" pitchFamily="18" charset="0"/>
              </a:rPr>
              <a:t>6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 </a:t>
            </a:r>
            <a:r>
              <a:rPr lang="en-US" u="sng" dirty="0">
                <a:solidFill>
                  <a:schemeClr val="bg1"/>
                </a:solidFill>
              </a:rPr>
              <a:t>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God</a:t>
            </a:r>
            <a:r>
              <a:rPr lang="en-US" dirty="0"/>
              <a:t> and Father of all, who is above all, and through all, and in you all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419600"/>
            <a:ext cx="7543801" cy="2009061"/>
          </a:xfrm>
          <a:prstGeom prst="bracketPair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“And He put all things under His feet, and gave Him to be head over all things </a:t>
            </a:r>
            <a:r>
              <a:rPr lang="en-US" sz="2800" dirty="0" smtClean="0">
                <a:solidFill>
                  <a:schemeClr val="bg1"/>
                </a:solidFill>
              </a:rPr>
              <a:t>to the church</a:t>
            </a:r>
            <a:r>
              <a:rPr lang="en-US" sz="2800" dirty="0" smtClean="0">
                <a:solidFill>
                  <a:srgbClr val="FFC000"/>
                </a:solidFill>
              </a:rPr>
              <a:t>, which is </a:t>
            </a:r>
            <a:r>
              <a:rPr lang="en-US" sz="2800" dirty="0" smtClean="0">
                <a:solidFill>
                  <a:schemeClr val="bg1"/>
                </a:solidFill>
              </a:rPr>
              <a:t>His body</a:t>
            </a:r>
            <a:r>
              <a:rPr lang="en-US" sz="2800" dirty="0" smtClean="0">
                <a:solidFill>
                  <a:srgbClr val="FFC000"/>
                </a:solidFill>
              </a:rPr>
              <a:t>, the fullness of Him who fills all in all” (Eph. </a:t>
            </a:r>
            <a:r>
              <a:rPr lang="en-US" sz="2800" smtClean="0">
                <a:solidFill>
                  <a:srgbClr val="FFC000"/>
                </a:solidFill>
              </a:rPr>
              <a:t>1:22</a:t>
            </a:r>
            <a:r>
              <a:rPr lang="en-US" sz="2800" dirty="0" smtClean="0">
                <a:solidFill>
                  <a:srgbClr val="FFC000"/>
                </a:solidFill>
              </a:rPr>
              <a:t>, 23)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Growing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“We </a:t>
            </a:r>
            <a:r>
              <a:rPr lang="en-US" dirty="0"/>
              <a:t>are bound to thank God always for you, brethren, as it is fitting, </a:t>
            </a:r>
            <a:r>
              <a:rPr lang="en-US" dirty="0">
                <a:solidFill>
                  <a:srgbClr val="FFC000"/>
                </a:solidFill>
              </a:rPr>
              <a:t>because your faith grows exceedingly</a:t>
            </a:r>
            <a:r>
              <a:rPr lang="en-US" dirty="0"/>
              <a:t>, and the love of every one of you all abounds toward each </a:t>
            </a:r>
            <a:r>
              <a:rPr lang="en-US" dirty="0" smtClean="0"/>
              <a:t>other”</a:t>
            </a:r>
          </a:p>
          <a:p>
            <a:r>
              <a:rPr lang="en-US" dirty="0" smtClean="0"/>
              <a:t>Paul remembered their “work of faith” (1 Thess. 1:3; cf. Jas. 2:17ff)</a:t>
            </a:r>
          </a:p>
          <a:p>
            <a:r>
              <a:rPr lang="en-US" dirty="0" smtClean="0"/>
              <a:t>Faith still lacked (1 Thess. 3:9, 10)</a:t>
            </a:r>
          </a:p>
          <a:p>
            <a:r>
              <a:rPr lang="en-US" dirty="0" smtClean="0"/>
              <a:t>Now it has grown </a:t>
            </a:r>
            <a:r>
              <a:rPr lang="en-US" i="1" dirty="0" smtClean="0"/>
              <a:t>exceedingly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205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Abounding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 “We </a:t>
            </a:r>
            <a:r>
              <a:rPr lang="en-US" dirty="0"/>
              <a:t>are bound to thank God always for you, brethren, as it is fitting, </a:t>
            </a:r>
            <a:r>
              <a:rPr lang="en-US" dirty="0">
                <a:solidFill>
                  <a:schemeClr val="bg2"/>
                </a:solidFill>
              </a:rPr>
              <a:t>because your faith grows exceedingly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and the love of every one of you all abounds toward each </a:t>
            </a:r>
            <a:r>
              <a:rPr lang="en-US" dirty="0" smtClean="0">
                <a:solidFill>
                  <a:srgbClr val="FFC000"/>
                </a:solidFill>
              </a:rPr>
              <a:t>other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Paul remembered their “labor of love” (1 Thess. 1:3)</a:t>
            </a:r>
          </a:p>
          <a:p>
            <a:r>
              <a:rPr lang="en-US" dirty="0" smtClean="0"/>
              <a:t>Prayed that their love would abound and increase (1 Thess. 3:11-13; 4:9-12)</a:t>
            </a:r>
          </a:p>
          <a:p>
            <a:r>
              <a:rPr lang="en-US" dirty="0" smtClean="0"/>
              <a:t>Now abounds toward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Love The Lord God?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 smtClean="0"/>
              <a:t>LUKE 10:27</a:t>
            </a:r>
            <a:r>
              <a:rPr lang="en-US" dirty="0" smtClean="0"/>
              <a:t>, “So </a:t>
            </a:r>
            <a:r>
              <a:rPr lang="en-US" dirty="0"/>
              <a:t>he answered and said, </a:t>
            </a:r>
            <a:r>
              <a:rPr lang="en-US" dirty="0" smtClean="0"/>
              <a:t>‘You </a:t>
            </a:r>
            <a:r>
              <a:rPr lang="en-US" dirty="0"/>
              <a:t>shall love the LORD your God with all your heart, with all your soul, with all your strength, and with all your mind</a:t>
            </a:r>
            <a:r>
              <a:rPr lang="en-US" dirty="0" smtClean="0"/>
              <a:t>,’ </a:t>
            </a:r>
            <a:r>
              <a:rPr lang="en-US" dirty="0"/>
              <a:t>and ‘your neighbor as yourself</a:t>
            </a:r>
            <a:r>
              <a:rPr lang="en-US" dirty="0" smtClean="0"/>
              <a:t>.’’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“If </a:t>
            </a:r>
            <a:r>
              <a:rPr lang="en-US" dirty="0"/>
              <a:t>you love Me, keep My </a:t>
            </a:r>
            <a:r>
              <a:rPr lang="en-US" dirty="0" smtClean="0"/>
              <a:t>commandments” (Jn. 14:15)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“If </a:t>
            </a:r>
            <a:r>
              <a:rPr lang="en-US" dirty="0"/>
              <a:t>you keep My commandments, you will abide in My love, just as I have kept My Father’s commandments and abide in His </a:t>
            </a:r>
            <a:r>
              <a:rPr lang="en-US" dirty="0" smtClean="0"/>
              <a:t>love” (Jn. 15:10)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al_brow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natural_brown</Template>
  <TotalTime>1673</TotalTime>
  <Words>490</Words>
  <Application>Microsoft Office PowerPoint</Application>
  <PresentationFormat>On-screen Show (4:3)</PresentationFormat>
  <Paragraphs>45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natural_brown</vt:lpstr>
      <vt:lpstr>What Makes A Church Worth Boasting Of?</vt:lpstr>
      <vt:lpstr>Wrong Reasons To Boast</vt:lpstr>
      <vt:lpstr>1. Adopted &amp; Redeemed</vt:lpstr>
      <vt:lpstr>Ephesians 4</vt:lpstr>
      <vt:lpstr>2. Growing Faith</vt:lpstr>
      <vt:lpstr>3. Abounding Love</vt:lpstr>
      <vt:lpstr>Do You Love The Lord God?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42</cp:revision>
  <dcterms:created xsi:type="dcterms:W3CDTF">2014-10-30T17:46:03Z</dcterms:created>
  <dcterms:modified xsi:type="dcterms:W3CDTF">2014-11-12T21:55:27Z</dcterms:modified>
</cp:coreProperties>
</file>